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Default Extension="pict" ContentType="image/pict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vml" ContentType="application/vnd.openxmlformats-officedocument.vmlDrawin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63" r:id="rId2"/>
    <p:sldId id="283" r:id="rId3"/>
    <p:sldId id="301" r:id="rId4"/>
    <p:sldId id="300" r:id="rId5"/>
    <p:sldId id="302" r:id="rId6"/>
    <p:sldId id="295" r:id="rId7"/>
    <p:sldId id="296" r:id="rId8"/>
    <p:sldId id="297" r:id="rId9"/>
    <p:sldId id="298" r:id="rId10"/>
    <p:sldId id="304" r:id="rId11"/>
    <p:sldId id="299" r:id="rId12"/>
    <p:sldId id="264" r:id="rId13"/>
    <p:sldId id="279" r:id="rId14"/>
    <p:sldId id="269" r:id="rId15"/>
    <p:sldId id="285" r:id="rId16"/>
    <p:sldId id="284" r:id="rId17"/>
    <p:sldId id="270" r:id="rId18"/>
    <p:sldId id="278" r:id="rId19"/>
    <p:sldId id="281" r:id="rId20"/>
    <p:sldId id="293" r:id="rId21"/>
    <p:sldId id="294" r:id="rId22"/>
    <p:sldId id="268" r:id="rId23"/>
    <p:sldId id="267" r:id="rId24"/>
    <p:sldId id="282" r:id="rId25"/>
    <p:sldId id="289" r:id="rId26"/>
    <p:sldId id="286" r:id="rId27"/>
    <p:sldId id="287" r:id="rId28"/>
    <p:sldId id="288" r:id="rId29"/>
    <p:sldId id="275" r:id="rId30"/>
    <p:sldId id="276" r:id="rId31"/>
    <p:sldId id="290" r:id="rId32"/>
    <p:sldId id="277" r:id="rId33"/>
    <p:sldId id="271" r:id="rId34"/>
    <p:sldId id="272" r:id="rId35"/>
    <p:sldId id="303" r:id="rId36"/>
    <p:sldId id="273" r:id="rId37"/>
    <p:sldId id="274" r:id="rId38"/>
    <p:sldId id="291" r:id="rId39"/>
    <p:sldId id="292" r:id="rId40"/>
    <p:sldId id="262" r:id="rId41"/>
    <p:sldId id="258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8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43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47" Type="http://schemas.openxmlformats.org/officeDocument/2006/relationships/tableStyles" Target="tableStyle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viewProps" Target="viewProps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slide" Target="slides/slide41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4" Type="http://schemas.openxmlformats.org/officeDocument/2006/relationships/presProps" Target="presProps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ict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31374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72458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30768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16607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86047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62965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25916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0701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3469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56966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49011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5985C-009C-EA44-9172-91F3F2A7A101}" type="datetimeFigureOut">
              <a:rPr lang="en-US" smtClean="0"/>
              <a:pPr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08C8C-A631-D044-AF58-8649DE7978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90815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ala.org/news/mediapresscenter/presskits/youthmediaawards/alayouthmediaawards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-myspace-and-i.com/" TargetMode="External"/><Relationship Id="rId3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oleObject" Target="Macintosh%20HD:Users:bohne:Desktop:C&amp;I445%20Spring%202012:445SyllabusSpring2012.docx!OLE_LINK1" TargetMode="Externa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image" Target="../media/image14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5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Information </a:t>
            </a:r>
            <a:r>
              <a:rPr lang="en-US" dirty="0"/>
              <a:t>Literacy Instruction for School Libraries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C&amp;I 445</a:t>
            </a:r>
          </a:p>
          <a:p>
            <a:r>
              <a:rPr lang="en-US" dirty="0" smtClean="0"/>
              <a:t>January 30, 2012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78152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Embargoed Information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692400"/>
            <a:ext cx="2222500" cy="182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50" y="2730500"/>
            <a:ext cx="2089150" cy="18384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150" y="2333878"/>
            <a:ext cx="1504950" cy="223507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ALA Youth Media Awards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Caldecott</a:t>
            </a:r>
          </a:p>
          <a:p>
            <a:r>
              <a:rPr lang="en-US" dirty="0" smtClean="0"/>
              <a:t>Newbery</a:t>
            </a:r>
          </a:p>
          <a:p>
            <a:r>
              <a:rPr lang="en-US" dirty="0" smtClean="0"/>
              <a:t>Coretta Scott King</a:t>
            </a:r>
          </a:p>
          <a:p>
            <a:r>
              <a:rPr lang="en-US" dirty="0" err="1" smtClean="0"/>
              <a:t>Sibert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http://ala.org/news/mediapresscenter/presskits/youthmediaawards/alayouthmediaawards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Houskeeping</a:t>
            </a:r>
            <a:endParaRPr lang="en-US" dirty="0" smtClean="0"/>
          </a:p>
          <a:p>
            <a:r>
              <a:rPr lang="en-US" dirty="0" smtClean="0"/>
              <a:t>Group Project</a:t>
            </a:r>
          </a:p>
          <a:p>
            <a:r>
              <a:rPr lang="en-US" dirty="0" smtClean="0"/>
              <a:t>Introductions</a:t>
            </a:r>
          </a:p>
          <a:p>
            <a:r>
              <a:rPr lang="en-US" dirty="0" smtClean="0"/>
              <a:t>Articles</a:t>
            </a:r>
          </a:p>
          <a:p>
            <a:r>
              <a:rPr lang="en-US" dirty="0" smtClean="0"/>
              <a:t>Digital Nation</a:t>
            </a:r>
          </a:p>
          <a:p>
            <a:r>
              <a:rPr lang="en-US" dirty="0" smtClean="0"/>
              <a:t>For Next Time</a:t>
            </a:r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037" y="2714097"/>
            <a:ext cx="3199956" cy="295380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75002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Housekeeping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Upcoming Opportunities</a:t>
            </a:r>
          </a:p>
          <a:p>
            <a:pPr lvl="1"/>
            <a:r>
              <a:rPr lang="en-US" dirty="0" smtClean="0"/>
              <a:t>SIT Conference February 18</a:t>
            </a:r>
          </a:p>
          <a:p>
            <a:pPr lvl="2"/>
            <a:r>
              <a:rPr lang="en-US" dirty="0" smtClean="0"/>
              <a:t>Normal, IL Heartland CC</a:t>
            </a:r>
          </a:p>
          <a:p>
            <a:pPr lvl="2"/>
            <a:r>
              <a:rPr lang="en-US" dirty="0" smtClean="0"/>
              <a:t>Lincolnshire- Chicago North Suburbs Stevenson H.S.</a:t>
            </a:r>
          </a:p>
          <a:p>
            <a:pPr lvl="2"/>
            <a:r>
              <a:rPr lang="en-US" dirty="0" smtClean="0"/>
              <a:t>Woodridge- Chicago South Suburbs Thomas Jefferson J.H.</a:t>
            </a:r>
          </a:p>
          <a:p>
            <a:pPr lvl="2"/>
            <a:r>
              <a:rPr lang="en-US" dirty="0" err="1" smtClean="0"/>
              <a:t>Dekalb</a:t>
            </a:r>
            <a:r>
              <a:rPr lang="en-US" dirty="0" smtClean="0"/>
              <a:t>- </a:t>
            </a:r>
            <a:r>
              <a:rPr lang="en-US" dirty="0" err="1" smtClean="0"/>
              <a:t>Dekalb</a:t>
            </a:r>
            <a:r>
              <a:rPr lang="en-US" dirty="0" smtClean="0"/>
              <a:t> H.S.</a:t>
            </a:r>
          </a:p>
          <a:p>
            <a:pPr lvl="2"/>
            <a:r>
              <a:rPr lang="en-US" dirty="0" smtClean="0"/>
              <a:t>East Moline, Glenview M.S.</a:t>
            </a:r>
          </a:p>
          <a:p>
            <a:pPr lvl="2"/>
            <a:r>
              <a:rPr lang="en-US" dirty="0" smtClean="0"/>
              <a:t>Charleston, Eastern Illinois University</a:t>
            </a:r>
          </a:p>
          <a:p>
            <a:pPr lvl="1"/>
            <a:r>
              <a:rPr lang="en-US" dirty="0" smtClean="0"/>
              <a:t>11th </a:t>
            </a:r>
            <a:r>
              <a:rPr lang="en-US" dirty="0"/>
              <a:t>Annual Information Literacy Summit: </a:t>
            </a:r>
            <a:r>
              <a:rPr lang="en-US" dirty="0" smtClean="0"/>
              <a:t> Transforming Information Literacy </a:t>
            </a:r>
          </a:p>
          <a:p>
            <a:pPr lvl="2"/>
            <a:r>
              <a:rPr lang="en-US" dirty="0" smtClean="0"/>
              <a:t>April 24 John A. Logan College (Carterville, IL)</a:t>
            </a:r>
          </a:p>
          <a:p>
            <a:pPr lvl="2"/>
            <a:r>
              <a:rPr lang="en-US" dirty="0" smtClean="0"/>
              <a:t>April 30 Illinois State (Normal, IL)</a:t>
            </a:r>
          </a:p>
          <a:p>
            <a:pPr lvl="2"/>
            <a:r>
              <a:rPr lang="en-US" dirty="0" smtClean="0"/>
              <a:t>May 4 Moraine Valley CC (Palos Hills, IL)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08070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Plan to go out to eat together with your group</a:t>
            </a:r>
          </a:p>
          <a:p>
            <a:pPr lvl="1"/>
            <a:r>
              <a:rPr lang="en-US" dirty="0" smtClean="0"/>
              <a:t>Select a restaurant that is equidistant (within reason) from all members of the group </a:t>
            </a:r>
          </a:p>
          <a:p>
            <a:pPr lvl="1"/>
            <a:r>
              <a:rPr lang="en-US" dirty="0" smtClean="0"/>
              <a:t>Restaurant can’t be a chain, (local Flavor)</a:t>
            </a:r>
          </a:p>
          <a:p>
            <a:pPr lvl="1"/>
            <a:r>
              <a:rPr lang="en-US" dirty="0" smtClean="0"/>
              <a:t>Choose the date, time, and location</a:t>
            </a:r>
          </a:p>
          <a:p>
            <a:r>
              <a:rPr lang="en-US" dirty="0" smtClean="0"/>
              <a:t>Submit a slide with</a:t>
            </a:r>
          </a:p>
          <a:p>
            <a:pPr lvl="1"/>
            <a:r>
              <a:rPr lang="en-US" dirty="0" smtClean="0"/>
              <a:t>Name of the Restaurant</a:t>
            </a:r>
          </a:p>
          <a:p>
            <a:pPr lvl="1"/>
            <a:r>
              <a:rPr lang="en-US" dirty="0" smtClean="0"/>
              <a:t>Date time location</a:t>
            </a:r>
          </a:p>
          <a:p>
            <a:pPr lvl="1"/>
            <a:r>
              <a:rPr lang="en-US" dirty="0" smtClean="0"/>
              <a:t>Why you chose this in 20 words or less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2888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While you’re waiting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finish before the rest of the groups are done please work as a group to create or adapt a definition of Information Literacy.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3900" y="274638"/>
            <a:ext cx="4152900" cy="1143000"/>
          </a:xfrm>
        </p:spPr>
        <p:txBody>
          <a:bodyPr/>
          <a:lstStyle/>
          <a:p>
            <a:r>
              <a:rPr lang="en-US" dirty="0" smtClean="0"/>
              <a:t>Where are you?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2534" t="6666" r="12139" b="7083"/>
          <a:stretch/>
        </p:blipFill>
        <p:spPr>
          <a:xfrm>
            <a:off x="863600" y="310240"/>
            <a:ext cx="3822699" cy="62143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49900" y="1930400"/>
            <a:ext cx="254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 the text tool to write your name close to the place you live on the map.  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did you need to know to complete this assignment?</a:t>
            </a:r>
          </a:p>
          <a:p>
            <a:r>
              <a:rPr lang="en-US" dirty="0" smtClean="0"/>
              <a:t>What sources did you use to find information?</a:t>
            </a:r>
          </a:p>
          <a:p>
            <a:r>
              <a:rPr lang="en-US" dirty="0" smtClean="0"/>
              <a:t>How did you evaluate the sources?</a:t>
            </a:r>
          </a:p>
          <a:p>
            <a:r>
              <a:rPr lang="en-US" dirty="0" smtClean="0"/>
              <a:t>What might you have done differently?</a:t>
            </a:r>
          </a:p>
          <a:p>
            <a:r>
              <a:rPr lang="en-US" dirty="0" smtClean="0"/>
              <a:t>How might you use this with your students?  What adaptations would be needed?</a:t>
            </a:r>
          </a:p>
          <a:p>
            <a:r>
              <a:rPr lang="en-US" dirty="0" smtClean="0"/>
              <a:t>Is this information literacy?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24586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Schedule</a:t>
            </a:r>
          </a:p>
          <a:p>
            <a:r>
              <a:rPr lang="en-US" dirty="0" smtClean="0"/>
              <a:t>Dietary restrictions</a:t>
            </a:r>
          </a:p>
          <a:p>
            <a:r>
              <a:rPr lang="en-US" dirty="0" smtClean="0"/>
              <a:t>Favorite restaurant type</a:t>
            </a:r>
          </a:p>
          <a:p>
            <a:r>
              <a:rPr lang="en-US" dirty="0" smtClean="0"/>
              <a:t>Location of each member</a:t>
            </a:r>
          </a:p>
          <a:p>
            <a:r>
              <a:rPr lang="en-US" dirty="0" smtClean="0"/>
              <a:t>Menu on line</a:t>
            </a:r>
          </a:p>
          <a:p>
            <a:r>
              <a:rPr lang="en-US" dirty="0" smtClean="0"/>
              <a:t>Reviews</a:t>
            </a:r>
          </a:p>
          <a:p>
            <a:r>
              <a:rPr lang="en-US" dirty="0" smtClean="0"/>
              <a:t>Cost?  </a:t>
            </a:r>
            <a:r>
              <a:rPr lang="en-US" smtClean="0"/>
              <a:t>Price limit?</a:t>
            </a:r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793817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Diners, Drive-ins, Dives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6076" y="5404805"/>
            <a:ext cx="3784600" cy="1168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000" dirty="0" smtClean="0"/>
              <a:t>http://www.batchgeo.com/map/79d07ce76ba4b42e0d6c7339c6a2b40d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150" y="1841500"/>
            <a:ext cx="4203700" cy="3175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/>
          <a:lstStyle/>
          <a:p>
            <a:r>
              <a:rPr lang="en-US" dirty="0" smtClean="0"/>
              <a:t>Welcome Back!</a:t>
            </a:r>
            <a:endParaRPr lang="en-US" dirty="0"/>
          </a:p>
        </p:txBody>
      </p:sp>
      <p:pic>
        <p:nvPicPr>
          <p:cNvPr id="5" name="Picture 4" descr="YES_N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7015842" y="1473200"/>
            <a:ext cx="1823239" cy="27813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4581" y="3953954"/>
            <a:ext cx="1994019" cy="60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345542" y="1378149"/>
            <a:ext cx="3670300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spcBef>
                <a:spcPct val="0"/>
              </a:spcBef>
              <a:defRPr/>
            </a:pP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Every class, please check your audio: Tools&gt;audio&gt;audio set up wizard</a:t>
            </a:r>
            <a:br>
              <a:rPr lang="en-US" b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dirty="0" smtClean="0">
                <a:solidFill>
                  <a:srgbClr val="00B050"/>
                </a:solidFill>
                <a:latin typeface="Arabic Typesetting" pitchFamily="66" charset="-78"/>
                <a:cs typeface="Arabic Typesetting" pitchFamily="66" charset="-78"/>
              </a:rPr>
              <a:t>Green Check Good</a:t>
            </a: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/>
            </a:r>
            <a:br>
              <a:rPr lang="en-US" b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Red X-can’t hear </a:t>
            </a: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	</a:t>
            </a:r>
            <a:br>
              <a:rPr lang="en-US" b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en-US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contact tech support and be ready to use telephony</a:t>
            </a: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).</a:t>
            </a:r>
            <a:br>
              <a:rPr lang="en-US" b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Click on the Telephone icon and follow instructions on the screen.</a:t>
            </a:r>
            <a:br>
              <a:rPr lang="en-US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</a:br>
            <a:endParaRPr lang="en-US" b="1" dirty="0" smtClean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  <a:p>
            <a:pPr lvl="0" defTabSz="914400">
              <a:spcBef>
                <a:spcPct val="0"/>
              </a:spcBef>
              <a:defRPr/>
            </a:pP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/>
            </a:r>
            <a:br>
              <a:rPr lang="en-US" b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Please remind tech support to record the class if you do not see the recording icon indicating that the session is being recorded.</a:t>
            </a:r>
            <a:r>
              <a:rPr lang="en-US" b="1" i="1" dirty="0" smtClean="0">
                <a:latin typeface="Arabic Typesetting" pitchFamily="66" charset="-78"/>
                <a:cs typeface="Arabic Typesetting" pitchFamily="66" charset="-78"/>
              </a:rPr>
              <a:t/>
            </a:r>
            <a:br>
              <a:rPr lang="en-US" b="1" i="1" dirty="0" smtClean="0">
                <a:latin typeface="Arabic Typesetting" pitchFamily="66" charset="-78"/>
                <a:cs typeface="Arabic Typesetting" pitchFamily="66" charset="-78"/>
              </a:rPr>
            </a:br>
            <a:r>
              <a:rPr lang="en-US" b="1" i="1" dirty="0" smtClean="0">
                <a:latin typeface="Arabic Typesetting" pitchFamily="66" charset="-78"/>
                <a:cs typeface="Arabic Typesetting" pitchFamily="66" charset="-78"/>
              </a:rPr>
              <a:t/>
            </a:r>
            <a:br>
              <a:rPr lang="en-US" b="1" i="1" dirty="0" smtClean="0">
                <a:latin typeface="Arabic Typesetting" pitchFamily="66" charset="-78"/>
                <a:cs typeface="Arabic Typesetting" pitchFamily="66" charset="-78"/>
              </a:rPr>
            </a:br>
            <a:endParaRPr lang="en-US" b="1" i="1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2600" y="800100"/>
            <a:ext cx="261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the chat would you please tell us what your favorite type of food is when you go out to eat. 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2694566"/>
            <a:ext cx="1697037" cy="311986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Define Information Literacy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Association of College &amp; Research Libraries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Ability to:</a:t>
            </a:r>
          </a:p>
          <a:p>
            <a:pPr lvl="1"/>
            <a:r>
              <a:rPr lang="en-US" dirty="0" smtClean="0"/>
              <a:t>Determine the extent of information needed</a:t>
            </a:r>
          </a:p>
          <a:p>
            <a:pPr lvl="1"/>
            <a:r>
              <a:rPr lang="en-US" dirty="0" smtClean="0"/>
              <a:t>Access the needed information effectively and efficiently</a:t>
            </a:r>
          </a:p>
          <a:p>
            <a:pPr lvl="1"/>
            <a:r>
              <a:rPr lang="en-US" dirty="0" smtClean="0"/>
              <a:t>Evaluate information and its sources critically</a:t>
            </a:r>
          </a:p>
          <a:p>
            <a:pPr lvl="1"/>
            <a:r>
              <a:rPr lang="en-US" dirty="0" smtClean="0"/>
              <a:t>Incorporate selected information into one’s knowledge base</a:t>
            </a:r>
          </a:p>
          <a:p>
            <a:pPr lvl="1"/>
            <a:r>
              <a:rPr lang="en-US" dirty="0" smtClean="0"/>
              <a:t>Use information effectively to accomplish a specific purpose</a:t>
            </a:r>
          </a:p>
          <a:p>
            <a:pPr lvl="1"/>
            <a:r>
              <a:rPr lang="en-US" dirty="0" smtClean="0"/>
              <a:t>Understand the economic, legal, and social issues surrounding the use of information, and access and use information ethically and legally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Understanding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213100"/>
            <a:ext cx="4216400" cy="36449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don’t know you don’t know</a:t>
            </a:r>
          </a:p>
          <a:p>
            <a:r>
              <a:rPr lang="en-US" dirty="0" smtClean="0"/>
              <a:t>You know you don’t know</a:t>
            </a:r>
          </a:p>
          <a:p>
            <a:r>
              <a:rPr lang="en-US" dirty="0" smtClean="0"/>
              <a:t>You know you know</a:t>
            </a:r>
          </a:p>
          <a:p>
            <a:r>
              <a:rPr lang="en-US" dirty="0" smtClean="0"/>
              <a:t>You don’t know you know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94877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the_who_who_are_you_cd.jpg"/>
          <p:cNvPicPr>
            <a:picLocks noChangeAspect="1"/>
          </p:cNvPicPr>
          <p:nvPr/>
        </p:nvPicPr>
        <p:blipFill>
          <a:blip r:embed="rId2"/>
          <a:srcRect l="-40613" r="-40613"/>
          <a:stretch>
            <a:fillRect/>
          </a:stretch>
        </p:blipFill>
        <p:spPr>
          <a:xfrm>
            <a:off x="3131284" y="2032000"/>
            <a:ext cx="6012716" cy="33067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Introductions for Tonight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021" y="1600200"/>
            <a:ext cx="3892579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Becky</a:t>
            </a:r>
          </a:p>
          <a:p>
            <a:r>
              <a:rPr lang="en-US" dirty="0" smtClean="0"/>
              <a:t>Kelly</a:t>
            </a:r>
          </a:p>
          <a:p>
            <a:r>
              <a:rPr lang="en-US" dirty="0" smtClean="0"/>
              <a:t>Sarah</a:t>
            </a:r>
          </a:p>
          <a:p>
            <a:r>
              <a:rPr lang="en-US" dirty="0" smtClean="0"/>
              <a:t>Betsy</a:t>
            </a:r>
          </a:p>
          <a:p>
            <a:r>
              <a:rPr lang="en-US" dirty="0" smtClean="0"/>
              <a:t>Amy</a:t>
            </a:r>
          </a:p>
          <a:p>
            <a:r>
              <a:rPr lang="en-US" dirty="0" smtClean="0"/>
              <a:t>Shannon</a:t>
            </a:r>
          </a:p>
          <a:p>
            <a:r>
              <a:rPr lang="en-US" dirty="0" smtClean="0"/>
              <a:t>Doug</a:t>
            </a:r>
          </a:p>
          <a:p>
            <a:r>
              <a:rPr lang="en-US" dirty="0" smtClean="0"/>
              <a:t>Mike H.</a:t>
            </a:r>
          </a:p>
          <a:p>
            <a:r>
              <a:rPr lang="en-US" dirty="0" err="1" smtClean="0"/>
              <a:t>Ashlie</a:t>
            </a:r>
            <a:endParaRPr lang="en-US" dirty="0" smtClean="0"/>
          </a:p>
          <a:p>
            <a:r>
              <a:rPr lang="en-US" dirty="0" smtClean="0"/>
              <a:t>Mike S.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32190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do you go to find information about books?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63284"/>
        </p:xfrm>
        <a:graphic>
          <a:graphicData uri="http://schemas.openxmlformats.org/drawingml/2006/table">
            <a:tbl>
              <a:tblPr bandRow="1">
                <a:tableStyleId>{D7AC3CCA-C797-4891-BE02-D94E43425B78}</a:tableStyleId>
              </a:tblPr>
              <a:tblGrid>
                <a:gridCol w="2743200"/>
                <a:gridCol w="2743200"/>
                <a:gridCol w="2743200"/>
              </a:tblGrid>
              <a:tr h="8272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Becky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Kelly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Shelly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272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Sarah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Shannon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Betsy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272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Amy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Nate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Kristin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272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Doug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Mike</a:t>
                      </a:r>
                      <a:r>
                        <a:rPr lang="en-US" baseline="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r>
                        <a:rPr lang="en-US" baseline="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H.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Dawn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27214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Ashlie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Michelle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Jennifer S.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2721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Kristi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Jen W.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Mike</a:t>
                      </a:r>
                      <a:r>
                        <a:rPr lang="en-US" baseline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r>
                        <a:rPr lang="en-US" baseline="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</a:rPr>
                        <a:t>S.</a:t>
                      </a:r>
                      <a:endParaRPr lang="en-US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757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Generation X, Y, Z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126631"/>
          <a:ext cx="8229600" cy="208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63237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Generation X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Generation 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Generation Z</a:t>
                      </a:r>
                      <a:endParaRPr lang="en-US" sz="2400" dirty="0"/>
                    </a:p>
                  </a:txBody>
                  <a:tcPr/>
                </a:tc>
              </a:tr>
              <a:tr h="63237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1960’s to 1980’s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1980’s &amp; early</a:t>
                      </a:r>
                      <a:r>
                        <a:rPr lang="en-US" sz="2400" baseline="0" dirty="0" smtClean="0"/>
                        <a:t> 1990’s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1990</a:t>
                      </a:r>
                      <a:r>
                        <a:rPr lang="en-US" sz="2400" baseline="0" dirty="0" smtClean="0"/>
                        <a:t>’s to </a:t>
                      </a:r>
                    </a:p>
                    <a:p>
                      <a:pPr algn="ctr"/>
                      <a:r>
                        <a:rPr lang="en-US" sz="2400" baseline="0" dirty="0" smtClean="0"/>
                        <a:t>present</a:t>
                      </a:r>
                      <a:endParaRPr lang="en-US" sz="2400" dirty="0"/>
                    </a:p>
                  </a:txBody>
                  <a:tcPr/>
                </a:tc>
              </a:tr>
              <a:tr h="632379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Generation Z?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</a:t>
            </a:r>
            <a:r>
              <a:rPr lang="en-US" smtClean="0"/>
              <a:t>Generation Z?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Most technologically advanced in history</a:t>
            </a:r>
          </a:p>
          <a:p>
            <a:r>
              <a:rPr lang="en-US" dirty="0" smtClean="0"/>
              <a:t>Concerned about their future</a:t>
            </a:r>
          </a:p>
          <a:p>
            <a:r>
              <a:rPr lang="en-US" dirty="0" smtClean="0"/>
              <a:t>Less of a sense of entitlement</a:t>
            </a:r>
          </a:p>
          <a:p>
            <a:r>
              <a:rPr lang="en-US" dirty="0" smtClean="0"/>
              <a:t>Preparing for jobs that don’t exist</a:t>
            </a:r>
          </a:p>
          <a:p>
            <a:r>
              <a:rPr lang="en-US" dirty="0" smtClean="0"/>
              <a:t>They know where to get information/TMI</a:t>
            </a:r>
          </a:p>
          <a:p>
            <a:r>
              <a:rPr lang="en-US" dirty="0" smtClean="0"/>
              <a:t>They need constant &amp; immediate feedback</a:t>
            </a:r>
          </a:p>
          <a:p>
            <a:r>
              <a:rPr lang="en-US" dirty="0" smtClean="0"/>
              <a:t>Multi-</a:t>
            </a:r>
            <a:r>
              <a:rPr lang="en-US" dirty="0" err="1" smtClean="0"/>
              <a:t>taskers</a:t>
            </a:r>
            <a:r>
              <a:rPr lang="en-US" dirty="0" smtClean="0"/>
              <a:t> </a:t>
            </a:r>
          </a:p>
          <a:p>
            <a:r>
              <a:rPr lang="en-US" dirty="0" smtClean="0"/>
              <a:t>Expect to be able to work from anywhere</a:t>
            </a:r>
          </a:p>
          <a:p>
            <a:r>
              <a:rPr lang="en-US" dirty="0" smtClean="0"/>
              <a:t>Communication style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Rewired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927600"/>
            <a:ext cx="7137400" cy="1481138"/>
          </a:xfrm>
        </p:spPr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http://www.me-myspace-and-i.com/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0" y="1417638"/>
            <a:ext cx="2641600" cy="3962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417638"/>
            <a:ext cx="411480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Teaching and Reaching the Millennial Generation Through Media Literacy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45108"/>
            <a:ext cx="8229600" cy="270039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“The </a:t>
            </a:r>
            <a:r>
              <a:rPr lang="en-US" dirty="0"/>
              <a:t>challenge for today’s teachers, largely digital </a:t>
            </a:r>
            <a:r>
              <a:rPr lang="en-US" dirty="0" smtClean="0"/>
              <a:t>immigrants</a:t>
            </a:r>
            <a:r>
              <a:rPr lang="en-US" dirty="0"/>
              <a:t>, is to continue to provide students with the legacy content of the old curriculum while providing future content to prepare students for life in the 21st </a:t>
            </a:r>
            <a:r>
              <a:rPr lang="en-US" dirty="0" smtClean="0"/>
              <a:t>century”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95034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Classrooms of Old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2065432"/>
            <a:ext cx="5689600" cy="34036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Zits by Scott </a:t>
            </a:r>
            <a:r>
              <a:rPr lang="en-US" sz="3600" dirty="0" err="1" smtClean="0"/>
              <a:t>Borgman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79" y="1698244"/>
            <a:ext cx="8920710" cy="2867371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971568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Teaching and Reaching the Millennial Generation Through Media Literacy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smtClean="0"/>
              <a:t>What skills, attitudes, and knowledge do students bring to the  table?</a:t>
            </a:r>
            <a:endParaRPr lang="en-US" sz="4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971568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Teaching and Reaching the Millennial Generation Through Media Literacy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219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smtClean="0"/>
              <a:t>What things may be hindering teachers in reaching Generation Z?</a:t>
            </a:r>
            <a:endParaRPr lang="en-US" sz="4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545362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 cstate="print"/>
          <a:srcRect l="1858" t="51306" r="35570" b="23202"/>
          <a:stretch/>
        </p:blipFill>
        <p:spPr bwMode="auto">
          <a:xfrm>
            <a:off x="571702" y="1776430"/>
            <a:ext cx="8115098" cy="357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793152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Arne Duncan suggests that sitting still and concentrating are skills we should cultivate.</a:t>
            </a:r>
          </a:p>
          <a:p>
            <a:r>
              <a:rPr lang="en-US" dirty="0" smtClean="0"/>
              <a:t>In a world where we are bombarded by multiple stimuli, how do we teach students to focus?</a:t>
            </a:r>
          </a:p>
          <a:p>
            <a:r>
              <a:rPr lang="en-US" dirty="0" smtClean="0"/>
              <a:t>When is multitasking a requirement?  </a:t>
            </a:r>
          </a:p>
          <a:p>
            <a:r>
              <a:rPr lang="en-US" dirty="0" smtClean="0"/>
              <a:t>How do we determine which is needed for a given task?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444457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 Quote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“New technology means there are new questions you need to answer.”</a:t>
            </a:r>
          </a:p>
          <a:p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Todd Oppenheimer suggests that schools have engaged in a “computer frenzy” and should instead be teaching students: ‘history, how to write, how to think, how to communicate with each other, how to be reliable, and how to follow a line of reasoning.’</a:t>
            </a:r>
          </a:p>
          <a:p>
            <a:r>
              <a:rPr lang="en-US" dirty="0" smtClean="0"/>
              <a:t> Do you agree or disagree?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83673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you see potential for gaming in education?  </a:t>
            </a:r>
          </a:p>
          <a:p>
            <a:r>
              <a:rPr lang="en-US" dirty="0" smtClean="0"/>
              <a:t>Have you had positive/negative experiences with students and gaming?</a:t>
            </a:r>
          </a:p>
          <a:p>
            <a:r>
              <a:rPr lang="en-US" dirty="0" smtClean="0"/>
              <a:t>Do you agree that games like World of </a:t>
            </a:r>
            <a:r>
              <a:rPr lang="en-US" dirty="0" err="1" smtClean="0"/>
              <a:t>Warcraft</a:t>
            </a:r>
            <a:r>
              <a:rPr lang="en-US" dirty="0" smtClean="0"/>
              <a:t> promote collaboration skills?</a:t>
            </a:r>
          </a:p>
          <a:p>
            <a:r>
              <a:rPr lang="en-US" dirty="0" smtClean="0"/>
              <a:t>Do you agree that virtual worlds allow you to discover other aspects of yourself?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32268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/>
              <a:t>Literature Review</a:t>
            </a:r>
            <a:r>
              <a:rPr lang="en-US" dirty="0" smtClean="0"/>
              <a:t> (10%) February 6th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Write a 3-5 page review of at least three articles on an information literacy topic. You may choose from any topic relating to information literacy including, but not limited to, Millennials/Generation X,Y,Z , the digital divide, information literacy standards, collaboration/co-teaching, curricular integration of school libraries, mentoring, parent involvement in school library activities, curricular planning, learning styles, research models, assessment, and decision-making and copyright/intellectual freedom.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Literature Review Rubric</a:t>
            </a:r>
            <a:endParaRPr lang="en-US" dirty="0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01324" y="1714500"/>
          <a:ext cx="8609506" cy="4328802"/>
        </p:xfrm>
        <a:graphic>
          <a:graphicData uri="http://schemas.openxmlformats.org/presentationml/2006/ole">
            <p:oleObj spid="_x0000_s47106" name="Document" r:id="rId3" imgW="6819900" imgH="3429000" progId="Word.Document.12">
              <p:link updateAutomatic="1"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Classrooms Today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149054" y="1104537"/>
            <a:ext cx="4873470" cy="4660159"/>
          </a:xfrm>
          <a:prstGeom prst="rect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Next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2314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AASL 21</a:t>
            </a:r>
            <a:r>
              <a:rPr lang="en-US" baseline="30000" dirty="0" smtClean="0"/>
              <a:t>st</a:t>
            </a:r>
            <a:r>
              <a:rPr lang="en-US" dirty="0" smtClean="0"/>
              <a:t> Century Learner Standards</a:t>
            </a:r>
          </a:p>
          <a:p>
            <a:r>
              <a:rPr lang="en-US" dirty="0" smtClean="0"/>
              <a:t>ISAIL</a:t>
            </a:r>
          </a:p>
          <a:p>
            <a:r>
              <a:rPr lang="en-US" dirty="0" smtClean="0"/>
              <a:t>Common Core Standards</a:t>
            </a:r>
          </a:p>
          <a:p>
            <a:r>
              <a:rPr lang="en-US" dirty="0" smtClean="0"/>
              <a:t>Literature Review Due</a:t>
            </a:r>
          </a:p>
          <a:p>
            <a:pPr lvl="1"/>
            <a:r>
              <a:rPr lang="en-US" dirty="0" smtClean="0"/>
              <a:t>Guest Speaker Karen Smith-Cox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864205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Big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ü"/>
            </a:pPr>
            <a:r>
              <a:rPr lang="en-US" dirty="0" smtClean="0"/>
              <a:t>Defining Information Literacy</a:t>
            </a:r>
          </a:p>
          <a:p>
            <a:r>
              <a:rPr lang="en-US" dirty="0" smtClean="0"/>
              <a:t>Standards and Skills</a:t>
            </a:r>
          </a:p>
          <a:p>
            <a:r>
              <a:rPr lang="en-US" dirty="0" smtClean="0"/>
              <a:t>Research/Process Models</a:t>
            </a:r>
          </a:p>
          <a:p>
            <a:r>
              <a:rPr lang="en-US" dirty="0" smtClean="0"/>
              <a:t>Curriculum Mapping</a:t>
            </a:r>
          </a:p>
          <a:p>
            <a:r>
              <a:rPr lang="en-US" dirty="0" smtClean="0"/>
              <a:t>Collaboration</a:t>
            </a:r>
          </a:p>
          <a:p>
            <a:r>
              <a:rPr lang="en-US" dirty="0" smtClean="0"/>
              <a:t>Technologies that assist Information Literacy</a:t>
            </a:r>
          </a:p>
          <a:p>
            <a:r>
              <a:rPr lang="en-US" dirty="0" smtClean="0"/>
              <a:t>Evangelize 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41112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140" y="2258153"/>
            <a:ext cx="3447116" cy="35485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229" y="2662113"/>
            <a:ext cx="3857571" cy="274685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Literacy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505700" cy="3098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Federal Legislation</a:t>
            </a:r>
          </a:p>
          <a:p>
            <a:pPr lvl="1"/>
            <a:r>
              <a:rPr lang="en-US" dirty="0" smtClean="0"/>
              <a:t>Senate’s Protect Intellectual Property act</a:t>
            </a:r>
          </a:p>
          <a:p>
            <a:pPr lvl="1"/>
            <a:r>
              <a:rPr lang="en-US" dirty="0" smtClean="0"/>
              <a:t>House’s Stop Online Piracy Act</a:t>
            </a:r>
          </a:p>
          <a:p>
            <a:r>
              <a:rPr lang="en-US" dirty="0" smtClean="0"/>
              <a:t>ALA Awards</a:t>
            </a:r>
          </a:p>
          <a:p>
            <a:r>
              <a:rPr lang="en-US" dirty="0" smtClean="0"/>
              <a:t>Embargoed Information</a:t>
            </a:r>
          </a:p>
          <a:p>
            <a:r>
              <a:rPr lang="en-US" dirty="0" smtClean="0"/>
              <a:t>Teens migrating to twitter</a:t>
            </a:r>
          </a:p>
          <a:p>
            <a:pPr lvl="1"/>
            <a:r>
              <a:rPr lang="en-US" dirty="0" smtClean="0"/>
              <a:t>Sometimes for privacy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854" y="3987800"/>
            <a:ext cx="2982146" cy="20129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Wikipedia Blackout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765300"/>
            <a:ext cx="635000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Wikepedia</a:t>
            </a:r>
            <a:r>
              <a:rPr lang="en-US" dirty="0" smtClean="0"/>
              <a:t>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does this teach our children about access to information?</a:t>
            </a:r>
          </a:p>
          <a:p>
            <a:r>
              <a:rPr lang="en-US" dirty="0" smtClean="0"/>
              <a:t>How can we as educators use this to help our students learn more about information literacy?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ALA Youth Media Awards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264" y="1417639"/>
            <a:ext cx="1336081" cy="19941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370" y="1417638"/>
            <a:ext cx="2159786" cy="21597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9401" y="1581872"/>
            <a:ext cx="2557399" cy="21098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85264" y="3577424"/>
            <a:ext cx="1034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Newbery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62841" y="3792131"/>
            <a:ext cx="1071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Caldecott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093420" y="3792131"/>
            <a:ext cx="73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Sibert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7031" y="4221589"/>
            <a:ext cx="2157230" cy="21572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73816" y="6378819"/>
            <a:ext cx="2563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Coretta Scott King Author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1156" y="4426938"/>
            <a:ext cx="1475569" cy="189175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34093" y="6378819"/>
            <a:ext cx="2819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Coretta Scott King Illustrator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</TotalTime>
  <Words>1235</Words>
  <Application>Microsoft Macintosh PowerPoint</Application>
  <PresentationFormat>On-screen Show (4:3)</PresentationFormat>
  <Paragraphs>195</Paragraphs>
  <Slides>41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3" baseType="lpstr">
      <vt:lpstr>Office Theme</vt:lpstr>
      <vt:lpstr>Macintosh HD:Users:bohne:Desktop:C&amp;I445 Spring 2012:445SyllabusSpring2012.docx!OLE_LINK1</vt:lpstr>
      <vt:lpstr>Information Literacy Instruction for School Libraries</vt:lpstr>
      <vt:lpstr>Welcome Back!</vt:lpstr>
      <vt:lpstr>Classrooms of Old</vt:lpstr>
      <vt:lpstr>Classrooms Today</vt:lpstr>
      <vt:lpstr>Or…</vt:lpstr>
      <vt:lpstr>Information Literacy In The News</vt:lpstr>
      <vt:lpstr>Wikipedia Blackout</vt:lpstr>
      <vt:lpstr>Wikepedia Questions</vt:lpstr>
      <vt:lpstr>ALA Youth Media Awards</vt:lpstr>
      <vt:lpstr>Embargoed Information</vt:lpstr>
      <vt:lpstr>ALA Youth Media Awards</vt:lpstr>
      <vt:lpstr>Agenda</vt:lpstr>
      <vt:lpstr>Housekeeping</vt:lpstr>
      <vt:lpstr>Group Activity</vt:lpstr>
      <vt:lpstr>While you’re waiting</vt:lpstr>
      <vt:lpstr>Where are you?</vt:lpstr>
      <vt:lpstr>Follow Up</vt:lpstr>
      <vt:lpstr>My List</vt:lpstr>
      <vt:lpstr>Diners, Drive-ins, Dives</vt:lpstr>
      <vt:lpstr>Define Information Literacy</vt:lpstr>
      <vt:lpstr>Association of College &amp; Research Libraries Definition</vt:lpstr>
      <vt:lpstr>Levels of Understanding</vt:lpstr>
      <vt:lpstr>Introductions for Tonight</vt:lpstr>
      <vt:lpstr>Where do you go to find information about books?</vt:lpstr>
      <vt:lpstr>Generation X, Y, Z</vt:lpstr>
      <vt:lpstr>Who is Generation Z?</vt:lpstr>
      <vt:lpstr>Who is Generation Z?</vt:lpstr>
      <vt:lpstr>Rewired</vt:lpstr>
      <vt:lpstr>Teaching and Reaching the Millennial Generation Through Media Literacy</vt:lpstr>
      <vt:lpstr>Zits by Scott Borgman</vt:lpstr>
      <vt:lpstr>Teaching and Reaching the Millennial Generation Through Media Literacy</vt:lpstr>
      <vt:lpstr>Teaching and Reaching the Millennial Generation Through Media Literacy</vt:lpstr>
      <vt:lpstr>Digital Nation</vt:lpstr>
      <vt:lpstr>Digital Nation</vt:lpstr>
      <vt:lpstr>Digital Nation Quote</vt:lpstr>
      <vt:lpstr>Digital Nation</vt:lpstr>
      <vt:lpstr>Digital Nation</vt:lpstr>
      <vt:lpstr>Literature Review (10%) February 6th </vt:lpstr>
      <vt:lpstr>Literature Review Rubric</vt:lpstr>
      <vt:lpstr>For Next Time</vt:lpstr>
      <vt:lpstr>The Big Picture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Literacy Instruction for School Libraries</dc:title>
  <dc:creator>Chris Bohne</dc:creator>
  <cp:lastModifiedBy>Chris Bohne</cp:lastModifiedBy>
  <cp:revision>19</cp:revision>
  <dcterms:created xsi:type="dcterms:W3CDTF">2012-01-30T22:39:02Z</dcterms:created>
  <dcterms:modified xsi:type="dcterms:W3CDTF">2012-01-31T01:02:42Z</dcterms:modified>
</cp:coreProperties>
</file>